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8"/>
  </p:normalViewPr>
  <p:slideViewPr>
    <p:cSldViewPr snapToGrid="0" snapToObjects="1">
      <p:cViewPr varScale="1">
        <p:scale>
          <a:sx n="90" d="100"/>
          <a:sy n="90" d="100"/>
        </p:scale>
        <p:origin x="23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30AC2-0409-6E45-B3ED-57952478F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F7CE56-1D22-1A42-9592-FB16B4106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9F2C4-5BE0-4646-BCB4-B36361B16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FABB5-08C6-ED42-917E-6CDEFC33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6E3AC-8D53-DF46-BB0C-61714B40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5036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6F5A-D3F4-5D4B-B90C-2305218F5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27372-6D5D-E34B-BA34-FCCADBDA3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A998F-007B-DE46-8804-B1BB4B51F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27A8-6590-B745-852B-EE5CAE7E2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19253-960E-E748-8F77-1A3C2DFB7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8891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89579-3488-6446-9535-9946FDE7D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0E5FF-8163-A04E-B4E8-B11D1AC4F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5F2D7-0E72-954C-B54E-8024FAC32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BC708-0057-8B44-A186-F61B63F4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AC4D3-6608-EC43-9BF6-72F8D6904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8963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BBD20-CB28-2F48-B639-8BA9C24A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6A35F-5D32-C94B-AE02-3E0029080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0CD9B-C7C0-5A4D-B2F1-398A9B97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0BC8-0FC4-AD48-9483-D22E609E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C752E-7969-C148-B50B-C4A9DE0F9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964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793F-EA9D-F94F-8F88-F32D17FA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0FC2-69BB-7748-AF8E-0CEB5CFF6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A7272-61EB-724C-BEFC-287417B45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0D9E2-160C-BB43-8770-C9C1ED59E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6BB6D-C481-1F42-A684-84F9A66C9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755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40C7F-EE33-1647-A557-505F2FACC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35616-1756-5E4D-AA57-5543D83BC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67C32-20CA-BC43-89C0-656FC5597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ABE2-99D0-6043-972D-360A288DA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BBC1B-0156-8643-BEA6-062A1785E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103B6-319C-CC40-953B-E9D844FBE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2269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6BEF-28CA-8044-9F88-5582337E2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6FFA0-B612-8F49-B000-BA0938964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BDD1E-BA42-F24A-8FD4-B8FDF3746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C01BC-6570-2740-B4BD-9AFF26C5A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2C3FBD-FA17-D847-A791-12884149B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C8FBFD-17A6-E74F-9FBA-3FC5A5DEE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FEA80-FB2F-074D-9460-961FC383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44D07A-EDBD-AA47-B9F1-8FA6ED82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0877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A49C-48D7-1941-90FE-02201A52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33183-D2E5-1340-A850-216A9C57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71A6A-5DFB-B647-9311-C01EA84A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9943B-BEC5-BF4D-AC39-F2C35C64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463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2664-DEA4-C943-A514-9E1B26B4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32619-1A0F-8247-BF7F-861D2828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7166D-22C5-844D-A82E-E7151738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6984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638D8-12AC-9343-825F-8C39F184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F8781-9CA3-2946-ACC3-9EDDE5BB8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00780-A453-A846-9869-BED2CED54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D4D52-4691-3141-B039-1A4EBA4E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E1E1E-FD08-1D43-B5CE-A96DB6B4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A8C44-7E66-B24C-843A-4A52CADE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20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1991-3800-E44F-B8D6-4C3682DB7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02DBB1-6B32-2644-8208-000835CB8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57B3B-654C-164F-B509-4B0096049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2AD4E-7E76-DB48-9E83-53CB7979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1D3E4-D37E-EF44-AAB2-8778B39E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85DDB-8CD9-E344-B440-658A1BD6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3180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94099-7142-E848-8A0C-C0718B918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FB3E4-E3B5-D04D-9987-8E71A4FEE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78F22-356A-364B-B1F2-5D0B513AD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560BE-2C93-D44F-829C-6481AC53DC05}" type="datetimeFigureOut">
              <a:rPr lang="en-IT" smtClean="0"/>
              <a:t>05/10/21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AC72F-7F71-3C42-8BAD-C88818857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A6AE-60D8-A44C-A9B6-0BADD3C31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0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IMRaD</a:t>
            </a:r>
            <a:endParaRPr lang="en-IT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91DA5B-168A-AE4E-9BA0-DA8BF904C284}"/>
              </a:ext>
            </a:extLst>
          </p:cNvPr>
          <p:cNvSpPr txBox="1"/>
          <p:nvPr/>
        </p:nvSpPr>
        <p:spPr>
          <a:xfrm>
            <a:off x="1086522" y="1818042"/>
            <a:ext cx="33886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200" dirty="0">
                <a:solidFill>
                  <a:schemeClr val="bg1"/>
                </a:solidFill>
                <a:latin typeface="+mj-lt"/>
              </a:rPr>
              <a:t>What does IMRaD mean?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DABAD6-81D1-1C41-9E6C-57C6D2F08288}"/>
              </a:ext>
            </a:extLst>
          </p:cNvPr>
          <p:cNvSpPr txBox="1"/>
          <p:nvPr/>
        </p:nvSpPr>
        <p:spPr>
          <a:xfrm>
            <a:off x="1173031" y="2657270"/>
            <a:ext cx="25921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I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ntroduction 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M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ethods 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R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esults 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a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nd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D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iscussion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37EA39-3809-804E-B8A5-D32CC3C65247}"/>
              </a:ext>
            </a:extLst>
          </p:cNvPr>
          <p:cNvSpPr txBox="1"/>
          <p:nvPr/>
        </p:nvSpPr>
        <p:spPr>
          <a:xfrm>
            <a:off x="6096000" y="3549822"/>
            <a:ext cx="33886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200" dirty="0">
                <a:solidFill>
                  <a:schemeClr val="bg1"/>
                </a:solidFill>
                <a:latin typeface="+mj-lt"/>
              </a:rPr>
              <a:t>Why IMRaD?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EFC99-FC08-CE4B-AE7B-C33EE9AA2922}"/>
              </a:ext>
            </a:extLst>
          </p:cNvPr>
          <p:cNvSpPr txBox="1"/>
          <p:nvPr/>
        </p:nvSpPr>
        <p:spPr>
          <a:xfrm>
            <a:off x="6096001" y="4328871"/>
            <a:ext cx="1961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Logic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Clarity</a:t>
            </a:r>
          </a:p>
          <a:p>
            <a:r>
              <a:rPr lang="en-GB" sz="2200" b="1" dirty="0">
                <a:solidFill>
                  <a:schemeClr val="bg1"/>
                </a:solidFill>
                <a:latin typeface="+mj-lt"/>
              </a:rPr>
              <a:t>Precision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21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7386EAD-8D95-C548-A214-B1C1263A9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525" y="865188"/>
            <a:ext cx="2245039" cy="288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41C4DD-A9F6-BE43-A751-C9296E7C5F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173" y="1600517"/>
            <a:ext cx="5583302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8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450" y="385763"/>
            <a:ext cx="9629775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…always needed?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6232" y="2194760"/>
            <a:ext cx="8355806" cy="821841"/>
          </a:xfrm>
        </p:spPr>
        <p:txBody>
          <a:bodyPr>
            <a:normAutofit/>
          </a:bodyPr>
          <a:lstStyle/>
          <a:p>
            <a:pPr algn="l"/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A. A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dictionary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is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used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to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check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spelling,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shades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of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meaning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, and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usage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0EE3322-0DB7-8949-B5EC-D79DE9F23FEC}"/>
              </a:ext>
            </a:extLst>
          </p:cNvPr>
          <p:cNvSpPr txBox="1">
            <a:spLocks/>
          </p:cNvSpPr>
          <p:nvPr/>
        </p:nvSpPr>
        <p:spPr>
          <a:xfrm>
            <a:off x="766231" y="3064660"/>
            <a:ext cx="10806643" cy="776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B. Three important techniques in the design of algorithms are bisection, divide and conquer, and recursion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61FAB2B-546B-B644-BE4F-6232461D3648}"/>
              </a:ext>
            </a:extLst>
          </p:cNvPr>
          <p:cNvSpPr txBox="1">
            <a:spLocks/>
          </p:cNvSpPr>
          <p:nvPr/>
        </p:nvSpPr>
        <p:spPr>
          <a:xfrm rot="1417929">
            <a:off x="9469040" y="546452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nope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F29BAA2-DA3F-2042-B433-F5AD88807A22}"/>
              </a:ext>
            </a:extLst>
          </p:cNvPr>
          <p:cNvSpPr txBox="1">
            <a:spLocks/>
          </p:cNvSpPr>
          <p:nvPr/>
        </p:nvSpPr>
        <p:spPr>
          <a:xfrm>
            <a:off x="220264" y="1296962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CC11B86-70AE-D244-92CA-FD6820009F5C}"/>
              </a:ext>
            </a:extLst>
          </p:cNvPr>
          <p:cNvSpPr txBox="1">
            <a:spLocks/>
          </p:cNvSpPr>
          <p:nvPr/>
        </p:nvSpPr>
        <p:spPr>
          <a:xfrm>
            <a:off x="220264" y="4277515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DEDD3F5-E7EE-9F4E-9ACA-C55826014DA1}"/>
              </a:ext>
            </a:extLst>
          </p:cNvPr>
          <p:cNvSpPr txBox="1">
            <a:spLocks/>
          </p:cNvSpPr>
          <p:nvPr/>
        </p:nvSpPr>
        <p:spPr>
          <a:xfrm>
            <a:off x="766230" y="5335415"/>
            <a:ext cx="10949519" cy="1136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A. The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results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showed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that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,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unlike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Algorithm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1,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Algorithm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2 and the SVD-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based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algorithm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exhibit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forward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stable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behavior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in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all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the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experiments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239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5" grpId="0" build="p"/>
      <p:bldP spid="7" grpId="0" build="p"/>
      <p:bldP spid="8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5537" y="385763"/>
            <a:ext cx="7400926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Long lists?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844" y="3280610"/>
            <a:ext cx="10235143" cy="2020053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The test collection includes matrices with known inverses or known eigenvalues; ill-conditioned or rank deficient mattresses; and symmetric, positive definite, orthogonal, defective, involutory, and totally positive matrices.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E2D01DB-719E-E449-B91C-C12BB44E145C}"/>
              </a:ext>
            </a:extLst>
          </p:cNvPr>
          <p:cNvSpPr txBox="1">
            <a:spLocks/>
          </p:cNvSpPr>
          <p:nvPr/>
        </p:nvSpPr>
        <p:spPr>
          <a:xfrm rot="1114597">
            <a:off x="7491412" y="1640399"/>
            <a:ext cx="2452689" cy="1000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44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4400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IT" sz="4400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47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1" build="allAtOnce"/>
      <p:bldP spid="11" grpId="2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Historical 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678472"/>
            <a:ext cx="3469481" cy="561943"/>
          </a:xfrm>
        </p:spPr>
        <p:txBody>
          <a:bodyPr>
            <a:normAutofit/>
          </a:bodyPr>
          <a:lstStyle/>
          <a:p>
            <a:pPr algn="l"/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Old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papers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/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articles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65D6948-9B48-4B4E-A2C0-31643E874160}"/>
              </a:ext>
            </a:extLst>
          </p:cNvPr>
          <p:cNvSpPr txBox="1">
            <a:spLocks/>
          </p:cNvSpPr>
          <p:nvPr/>
        </p:nvSpPr>
        <p:spPr>
          <a:xfrm>
            <a:off x="3939737" y="1252064"/>
            <a:ext cx="1912423" cy="120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= no IMRaD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55C177B-4585-9544-AD77-7E749CB91329}"/>
              </a:ext>
            </a:extLst>
          </p:cNvPr>
          <p:cNvSpPr txBox="1">
            <a:spLocks/>
          </p:cNvSpPr>
          <p:nvPr/>
        </p:nvSpPr>
        <p:spPr>
          <a:xfrm>
            <a:off x="845345" y="2685234"/>
            <a:ext cx="2575588" cy="56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Mid-1800s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0EE3322-0DB7-8949-B5EC-D79DE9F23FEC}"/>
              </a:ext>
            </a:extLst>
          </p:cNvPr>
          <p:cNvSpPr txBox="1">
            <a:spLocks/>
          </p:cNvSpPr>
          <p:nvPr/>
        </p:nvSpPr>
        <p:spPr>
          <a:xfrm>
            <a:off x="3939737" y="2139233"/>
            <a:ext cx="8087312" cy="1884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= 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organizational style including elements we would now recognize as Introduction, Methods, Results, and Discussion became common in a few fields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46DAB81-FCF7-784B-BA37-6EB2AEAFEC56}"/>
              </a:ext>
            </a:extLst>
          </p:cNvPr>
          <p:cNvSpPr txBox="1">
            <a:spLocks/>
          </p:cNvSpPr>
          <p:nvPr/>
        </p:nvSpPr>
        <p:spPr>
          <a:xfrm>
            <a:off x="845344" y="3934914"/>
            <a:ext cx="2575588" cy="56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Mid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20th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century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A3E559C-C77D-DF4D-8222-0A5B38BDE5F0}"/>
              </a:ext>
            </a:extLst>
          </p:cNvPr>
          <p:cNvSpPr txBox="1">
            <a:spLocks/>
          </p:cNvSpPr>
          <p:nvPr/>
        </p:nvSpPr>
        <p:spPr>
          <a:xfrm>
            <a:off x="3939737" y="3504413"/>
            <a:ext cx="8087312" cy="1037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= 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papers started to take their fully modern form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FFDAC79-10F4-1848-8AC8-6FA8AB2F1C79}"/>
              </a:ext>
            </a:extLst>
          </p:cNvPr>
          <p:cNvSpPr txBox="1">
            <a:spLocks/>
          </p:cNvSpPr>
          <p:nvPr/>
        </p:nvSpPr>
        <p:spPr>
          <a:xfrm>
            <a:off x="2140772" y="5261471"/>
            <a:ext cx="6712772" cy="1037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u="sng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to </a:t>
            </a:r>
            <a:r>
              <a:rPr lang="en-GB" sz="2200" b="1" u="sng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ease the burden</a:t>
            </a:r>
            <a:r>
              <a:rPr lang="en-GB" sz="2200" u="sng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on editors, reviewers, and reade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769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13" grpId="0"/>
      <p:bldP spid="10" grpId="0"/>
      <p:bldP spid="11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/>
          <a:lstStyle/>
          <a:p>
            <a:r>
              <a:rPr lang="it-IT" dirty="0" err="1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What</a:t>
            </a:r>
            <a:r>
              <a:rPr lang="it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</a:t>
            </a:r>
            <a:r>
              <a:rPr lang="it-IT" dirty="0" err="1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about</a:t>
            </a:r>
            <a:r>
              <a:rPr lang="it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 Math</a:t>
            </a:r>
            <a:r>
              <a:rPr lang="en-IT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3" y="1607083"/>
            <a:ext cx="7384255" cy="607306"/>
          </a:xfrm>
        </p:spPr>
        <p:txBody>
          <a:bodyPr>
            <a:noAutofit/>
          </a:bodyPr>
          <a:lstStyle/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Math papers seem to deviate strongly from IMRaD canon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9A4E61A-7558-5C40-A2AD-C6F782124961}"/>
              </a:ext>
            </a:extLst>
          </p:cNvPr>
          <p:cNvSpPr txBox="1">
            <a:spLocks/>
          </p:cNvSpPr>
          <p:nvPr/>
        </p:nvSpPr>
        <p:spPr>
          <a:xfrm>
            <a:off x="845343" y="2297188"/>
            <a:ext cx="10798969" cy="774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Indeed they: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DC7CA21-3B2B-6041-B45F-AB43C8691586}"/>
              </a:ext>
            </a:extLst>
          </p:cNvPr>
          <p:cNvSpPr txBox="1">
            <a:spLocks/>
          </p:cNvSpPr>
          <p:nvPr/>
        </p:nvSpPr>
        <p:spPr>
          <a:xfrm>
            <a:off x="8571182" y="1492501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WRONG!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DAB41E-D646-F648-8DC6-86395F06F4C2}"/>
              </a:ext>
            </a:extLst>
          </p:cNvPr>
          <p:cNvSpPr txBox="1"/>
          <p:nvPr/>
        </p:nvSpPr>
        <p:spPr>
          <a:xfrm>
            <a:off x="1128712" y="2828102"/>
            <a:ext cx="11063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>
                    <a:lumMod val="95000"/>
                  </a:schemeClr>
                </a:solidFill>
              </a:rPr>
              <a:t>- define the problem to be solved and outline its context and importance (an Introduction).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A79CA0-081E-F14C-B6B0-F27ACE48709D}"/>
              </a:ext>
            </a:extLst>
          </p:cNvPr>
          <p:cNvSpPr txBox="1"/>
          <p:nvPr/>
        </p:nvSpPr>
        <p:spPr>
          <a:xfrm>
            <a:off x="1128712" y="3396728"/>
            <a:ext cx="994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- establish the mathematical techniques used to construct equations or models, and to solve them (analytically, numerically… </a:t>
            </a:r>
            <a:r>
              <a:rPr lang="en-GB" sz="2400" dirty="0">
                <a:solidFill>
                  <a:schemeClr val="bg1">
                    <a:lumMod val="95000"/>
                  </a:schemeClr>
                </a:solidFill>
                <a:sym typeface="Wingdings" pitchFamily="2" charset="2"/>
              </a:rPr>
              <a:t></a:t>
            </a:r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 Method).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F15E1A-D3C1-2540-AD66-04D4571530C4}"/>
              </a:ext>
            </a:extLst>
          </p:cNvPr>
          <p:cNvSpPr txBox="1"/>
          <p:nvPr/>
        </p:nvSpPr>
        <p:spPr>
          <a:xfrm>
            <a:off x="1123950" y="4309688"/>
            <a:ext cx="994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- show a solution (Results).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F29BCA-2D85-7A4A-A7D7-8E264BC012A9}"/>
              </a:ext>
            </a:extLst>
          </p:cNvPr>
          <p:cNvSpPr txBox="1"/>
          <p:nvPr/>
        </p:nvSpPr>
        <p:spPr>
          <a:xfrm>
            <a:off x="1123950" y="4496104"/>
            <a:ext cx="10472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sz="2400" dirty="0">
                <a:solidFill>
                  <a:schemeClr val="bg1">
                    <a:lumMod val="95000"/>
                  </a:schemeClr>
                </a:solidFill>
              </a:rPr>
              <a:t>- sometimes have a section where they analyse such results or at least they leave their readers with an appreciation for how their results advance our knowledge of the field (Discussion)</a:t>
            </a:r>
            <a:endParaRPr lang="en-IT" sz="2400" dirty="0">
              <a:solidFill>
                <a:schemeClr val="bg1">
                  <a:lumMod val="95000"/>
                </a:schemeClr>
              </a:solidFill>
            </a:endParaRPr>
          </a:p>
          <a:p>
            <a:endParaRPr lang="en-IT" sz="2400" dirty="0"/>
          </a:p>
        </p:txBody>
      </p:sp>
    </p:spTree>
    <p:extLst>
      <p:ext uri="{BB962C8B-B14F-4D97-AF65-F5344CB8AC3E}">
        <p14:creationId xmlns:p14="http://schemas.microsoft.com/office/powerpoint/2010/main" val="351456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6" grpId="0" build="p"/>
      <p:bldP spid="4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122" y="385763"/>
            <a:ext cx="11897958" cy="102393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Typical Organization of a Paper</a:t>
            </a:r>
            <a:endParaRPr lang="en-IT" sz="4400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713354"/>
            <a:ext cx="3983832" cy="60730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Title, authors, abstract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437426-006F-654F-938F-4539F3555156}"/>
              </a:ext>
            </a:extLst>
          </p:cNvPr>
          <p:cNvSpPr txBox="1">
            <a:spLocks/>
          </p:cNvSpPr>
          <p:nvPr/>
        </p:nvSpPr>
        <p:spPr>
          <a:xfrm>
            <a:off x="845344" y="2321982"/>
            <a:ext cx="7126072" cy="607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Introduction, compelling example(s), related work, overview</a:t>
            </a:r>
            <a:endParaRPr lang="en-IT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479821-7F61-2946-8E4C-9118350DE58F}"/>
              </a:ext>
            </a:extLst>
          </p:cNvPr>
          <p:cNvSpPr txBox="1">
            <a:spLocks/>
          </p:cNvSpPr>
          <p:nvPr/>
        </p:nvSpPr>
        <p:spPr>
          <a:xfrm>
            <a:off x="845343" y="2929288"/>
            <a:ext cx="456961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2B57D6-2292-9F49-96B5-354F737B01D1}"/>
              </a:ext>
            </a:extLst>
          </p:cNvPr>
          <p:cNvSpPr txBox="1">
            <a:spLocks/>
          </p:cNvSpPr>
          <p:nvPr/>
        </p:nvSpPr>
        <p:spPr>
          <a:xfrm>
            <a:off x="845343" y="3841569"/>
            <a:ext cx="2023700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Conclusion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B0B4A62-6DA9-7348-8B4F-3B400523762F}"/>
              </a:ext>
            </a:extLst>
          </p:cNvPr>
          <p:cNvSpPr txBox="1">
            <a:spLocks/>
          </p:cNvSpPr>
          <p:nvPr/>
        </p:nvSpPr>
        <p:spPr>
          <a:xfrm>
            <a:off x="845343" y="5056181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References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A1A41FE-F509-B841-AA86-AD530AA21458}"/>
              </a:ext>
            </a:extLst>
          </p:cNvPr>
          <p:cNvSpPr txBox="1">
            <a:spLocks/>
          </p:cNvSpPr>
          <p:nvPr/>
        </p:nvSpPr>
        <p:spPr>
          <a:xfrm>
            <a:off x="845343" y="4485724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Acknowledgments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235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11" grpId="0" build="p"/>
      <p:bldP spid="12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122" y="385763"/>
            <a:ext cx="11897958" cy="102393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Titles</a:t>
            </a:r>
            <a:endParaRPr lang="en-IT" sz="4400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713354"/>
            <a:ext cx="3983832" cy="60730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It should be informative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437426-006F-654F-938F-4539F3555156}"/>
              </a:ext>
            </a:extLst>
          </p:cNvPr>
          <p:cNvSpPr txBox="1">
            <a:spLocks/>
          </p:cNvSpPr>
          <p:nvPr/>
        </p:nvSpPr>
        <p:spPr>
          <a:xfrm>
            <a:off x="845344" y="2321982"/>
            <a:ext cx="7126072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It should be concise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479821-7F61-2946-8E4C-9118350DE58F}"/>
              </a:ext>
            </a:extLst>
          </p:cNvPr>
          <p:cNvSpPr txBox="1">
            <a:spLocks/>
          </p:cNvSpPr>
          <p:nvPr/>
        </p:nvSpPr>
        <p:spPr>
          <a:xfrm>
            <a:off x="845343" y="2929288"/>
            <a:ext cx="513590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It should be catchy and memorable.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2B57D6-2292-9F49-96B5-354F737B01D1}"/>
              </a:ext>
            </a:extLst>
          </p:cNvPr>
          <p:cNvSpPr txBox="1">
            <a:spLocks/>
          </p:cNvSpPr>
          <p:nvPr/>
        </p:nvSpPr>
        <p:spPr>
          <a:xfrm>
            <a:off x="845343" y="3574765"/>
            <a:ext cx="487772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It should be original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A1A41FE-F509-B841-AA86-AD530AA21458}"/>
              </a:ext>
            </a:extLst>
          </p:cNvPr>
          <p:cNvSpPr txBox="1">
            <a:spLocks/>
          </p:cNvSpPr>
          <p:nvPr/>
        </p:nvSpPr>
        <p:spPr>
          <a:xfrm>
            <a:off x="845343" y="4301038"/>
            <a:ext cx="496014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It should NOT be funny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92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6" grpId="0" build="p"/>
      <p:bldP spid="7" grpId="0" build="p"/>
      <p:bldP spid="11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122" y="385763"/>
            <a:ext cx="11897958" cy="102393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Titles</a:t>
            </a:r>
            <a:endParaRPr lang="en-IT" sz="4400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344" y="1713354"/>
            <a:ext cx="3983832" cy="60730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As a general rule: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5437426-006F-654F-938F-4539F3555156}"/>
              </a:ext>
            </a:extLst>
          </p:cNvPr>
          <p:cNvSpPr txBox="1">
            <a:spLocks/>
          </p:cNvSpPr>
          <p:nvPr/>
        </p:nvSpPr>
        <p:spPr>
          <a:xfrm>
            <a:off x="1716882" y="2302897"/>
            <a:ext cx="7126072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a. Better if short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A479821-7F61-2946-8E4C-9118350DE58F}"/>
              </a:ext>
            </a:extLst>
          </p:cNvPr>
          <p:cNvSpPr txBox="1">
            <a:spLocks/>
          </p:cNvSpPr>
          <p:nvPr/>
        </p:nvSpPr>
        <p:spPr>
          <a:xfrm>
            <a:off x="1742598" y="2934384"/>
            <a:ext cx="10327482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b. Beware of certain words in a title to improve the impact of a paper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22B57D6-2292-9F49-96B5-354F737B01D1}"/>
              </a:ext>
            </a:extLst>
          </p:cNvPr>
          <p:cNvSpPr txBox="1">
            <a:spLocks/>
          </p:cNvSpPr>
          <p:nvPr/>
        </p:nvSpPr>
        <p:spPr>
          <a:xfrm>
            <a:off x="1742598" y="3578548"/>
            <a:ext cx="4877725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c. Beware of adjectives</a:t>
            </a:r>
          </a:p>
        </p:txBody>
      </p:sp>
    </p:spTree>
    <p:extLst>
      <p:ext uri="{BB962C8B-B14F-4D97-AF65-F5344CB8AC3E}">
        <p14:creationId xmlns:p14="http://schemas.microsoft.com/office/powerpoint/2010/main" val="301411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1450" y="0"/>
            <a:ext cx="12363450" cy="18430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The Oxford</a:t>
            </a:r>
            <a:b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</a:b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(or serial) comma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6232" y="3344926"/>
            <a:ext cx="8355806" cy="821841"/>
          </a:xfrm>
        </p:spPr>
        <p:txBody>
          <a:bodyPr>
            <a:normAutofit/>
          </a:bodyPr>
          <a:lstStyle/>
          <a:p>
            <a:pPr algn="l"/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A. The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great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historical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heroes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of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applied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mathematics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include Archimedes, Newton, </a:t>
            </a:r>
            <a:r>
              <a:rPr lang="it-IT" sz="2200" dirty="0" err="1">
                <a:solidFill>
                  <a:schemeClr val="bg1">
                    <a:lumMod val="95000"/>
                  </a:schemeClr>
                </a:solidFill>
                <a:latin typeface="+mj-lt"/>
              </a:rPr>
              <a:t>Euler</a:t>
            </a:r>
            <a:r>
              <a:rPr lang="it-IT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, and Gauss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0EE3322-0DB7-8949-B5EC-D79DE9F23FEC}"/>
              </a:ext>
            </a:extLst>
          </p:cNvPr>
          <p:cNvSpPr txBox="1">
            <a:spLocks/>
          </p:cNvSpPr>
          <p:nvPr/>
        </p:nvSpPr>
        <p:spPr>
          <a:xfrm>
            <a:off x="766232" y="4486730"/>
            <a:ext cx="8087312" cy="48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B. The output can be rotated, stretched, reduced, or magnified</a:t>
            </a:r>
            <a:endParaRPr lang="en-IT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46CBA-5F08-7E41-9B03-57CDA9113838}"/>
              </a:ext>
            </a:extLst>
          </p:cNvPr>
          <p:cNvSpPr txBox="1"/>
          <p:nvPr/>
        </p:nvSpPr>
        <p:spPr>
          <a:xfrm>
            <a:off x="766232" y="2163119"/>
            <a:ext cx="10715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Definition:</a:t>
            </a:r>
          </a:p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a comma used after the penultimate item in a list of three or more items, before ‘and’ or ‘or’ 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945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385764"/>
            <a:ext cx="9701214" cy="10715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Why ambiguity?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E15088-D1D9-D946-B8E5-E7246DD79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05" y="1762782"/>
            <a:ext cx="512079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5B019B-D14C-0742-9C70-357B7E406E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42782"/>
            <a:ext cx="576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1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3037" y="457202"/>
            <a:ext cx="9791700" cy="10715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Why ambiguity?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98922F-D1F7-3540-995A-56297AA614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" y="1720798"/>
            <a:ext cx="3757681" cy="46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9C80E8-A946-564E-A4AC-022CACE11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92" y="2800798"/>
            <a:ext cx="624843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95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4138</TotalTime>
  <Words>434</Words>
  <Application>Microsoft Macintosh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Chalkduster</vt:lpstr>
      <vt:lpstr>Office Theme</vt:lpstr>
      <vt:lpstr>IMRaD</vt:lpstr>
      <vt:lpstr>Historical overview</vt:lpstr>
      <vt:lpstr>What about Math?</vt:lpstr>
      <vt:lpstr>Typical Organization of a Paper</vt:lpstr>
      <vt:lpstr>Titles</vt:lpstr>
      <vt:lpstr>Titles</vt:lpstr>
      <vt:lpstr>The Oxford (or serial) comma</vt:lpstr>
      <vt:lpstr>Why ambiguity?</vt:lpstr>
      <vt:lpstr>Why ambiguity?</vt:lpstr>
      <vt:lpstr>PowerPoint Presentation</vt:lpstr>
      <vt:lpstr>…always needed?</vt:lpstr>
      <vt:lpstr>Long lists?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writing?</dc:title>
  <dc:creator>ALESSANDRA MEONI</dc:creator>
  <cp:lastModifiedBy>ALESSANDRA MEONI</cp:lastModifiedBy>
  <cp:revision>55</cp:revision>
  <dcterms:created xsi:type="dcterms:W3CDTF">2021-10-01T15:38:56Z</dcterms:created>
  <dcterms:modified xsi:type="dcterms:W3CDTF">2021-10-05T11:22:09Z</dcterms:modified>
</cp:coreProperties>
</file>